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54864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8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800" dirty="0"/>
          </a:p>
        </p:txBody>
      </p:sp>
      <p:sp>
        <p:nvSpPr>
          <p:cNvPr id="4" name="Text 2"/>
          <p:cNvSpPr/>
          <p:nvPr/>
        </p:nvSpPr>
        <p:spPr>
          <a:xfrm>
            <a:off x="1371600" y="137160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 d’intégration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828800" y="192024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les développeurs et intégrateurs système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1828800" y="3931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 1.0.0  |  kodeMed SA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Webhook post-codage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Livraison automatique des résultats à votre SIH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Fonctionnement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codeur termine la session → CodingClient envoie du JSON en POST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Fire-and-forget : ne bloque pas le codeur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Retry avec backoff exponentiel (1s→2s→4s... max 60s)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 de retry sur 4xx (sauf 429 Too Many Requests)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2697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serveur (variables d’env)</a:t>
            </a:r>
            <a:endParaRPr lang="en-US" sz="11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71800"/>
          <a:ext cx="3794760" cy="914400"/>
        </p:xfrm>
        <a:graphic>
          <a:graphicData uri="http://schemas.openxmlformats.org/drawingml/2006/table">
            <a:tbl>
              <a:tblPr/>
              <a:tblGrid>
                <a:gridCol w="2606040"/>
                <a:gridCol w="1188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Default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KODEMED_HOOK_ENABLED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KODEMED_HOOK_URL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(empty)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KODEMED_HOOK_INCLUDE_RESULT_DATA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KODEMED_HOOK_INCLUDE_GROUPER_RESULTS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false (opt-in)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KODEMED_HOOK_EVENTS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applied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 client (auth locale)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4892040" y="1554480"/>
            <a:ext cx="3794760" cy="11887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4983480" y="1609344"/>
            <a:ext cx="3611880" cy="10789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kodemed-client-config.json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"hook": 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"authType": "bearer",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"authToken": "sk-hospital-key"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  <p:sp>
        <p:nvSpPr>
          <p:cNvPr id="19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20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21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Minimisation des données (RGPD/nLPD)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includeResultData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includeGrouperResults par défaut false (opt-in)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Identifiants d’auth jamais envoyés par le serveur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Protection SSRF sur les URL de webhook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algn="ctr" indent="0" marL="0">
              <a:buNone/>
            </a:pPr>
            <a:r>
              <a:rPr lang="en-US" sz="4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1828800" y="182880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Contact &amp; support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1828800" y="228600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286000" y="2926080"/>
            <a:ext cx="4572000" cy="100584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0" y="2926080"/>
            <a:ext cx="45720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8" name="Text 6"/>
          <p:cNvSpPr/>
          <p:nvPr/>
        </p:nvSpPr>
        <p:spPr>
          <a:xfrm>
            <a:off x="2468880" y="3063240"/>
            <a:ext cx="4206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info@kodemed.ch</a:t>
            </a:r>
            <a:endParaRPr lang="en-US" sz="14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www.kodemed.ch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1828800" y="41148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kodeMed SA • Suisse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Vue d’ensemble de l’intégration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Deux voies d’intégration vers kodeMed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DLL COM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Intégration directe au SIH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Charger la DLL via la variable KODEMED_DLL_PATH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SendConfig() avec XML ou JSON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DoCodingWithFormat() pour le flux complet avec UI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Appeler DoCoding() pour le traitement headless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Récupérer les résultats via GetResults()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.NET, VB6, VBA, C#, Delphi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API REST / WebSocket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155448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Applications tierces via CodingClient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892040" y="1828800"/>
            <a:ext cx="379476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 /api/v1/coding/session avec les données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serveur transmet au CodingClient via WebSocket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CodingClient ouvre l’UI de codage sur le poste de l’utilisateur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Interroger le statut de session via endpoint GET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Tout langage/plateforme (Java, Python, ...)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Mises à jour en temps réel via WebSocket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A : Intégration DLL COM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Étape par étape pour les applications .NET / VB / C#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C#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609344"/>
            <a:ext cx="361188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var coding = new Coding();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1. Configure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coding.SendConfig(configXml);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2. Process with UI (auth + browser)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coding.DoCodingWithFormat(data, FormatType.SpiGes);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3. Get results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string results = coding.GetResults();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4. Cleanup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coding.DisposeClient();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709160" y="1097280"/>
            <a:ext cx="4160520" cy="18288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5" name="Text 13"/>
          <p:cNvSpPr/>
          <p:nvPr/>
        </p:nvSpPr>
        <p:spPr>
          <a:xfrm>
            <a:off x="4892040" y="123444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 VB.NET / VBA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1554480"/>
            <a:ext cx="3794760" cy="12344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983480" y="1609344"/>
            <a:ext cx="3611880" cy="11247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Dim km As Object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km = CreateObject("KodeMed.Coding")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km.SendConfig configXml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km.DoCodingWithFormat data, 0  ' SpiGes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result = km.GetResults()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km.DisposeClient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09160" y="3108960"/>
            <a:ext cx="4160520" cy="11887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09160" y="310896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320040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Résolution du chemin DLL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4892040" y="3474720"/>
            <a:ext cx="379476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Variable KODEMED_DLL_PATH (définie par CodingClient)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 : CreateObject("KodeMed.Coding")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Réflexion : Assembly.LoadFile(dllPath)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B : Intégration API REST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 tout langage/plateforme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859536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859536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des endpoints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08760"/>
          <a:ext cx="822960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640080"/>
                <a:gridCol w="2743200"/>
                <a:gridCol w="43891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Step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 with case data + format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(WebSocket push)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pushes CODING_SESSION_LAUNCH to CodingClient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Poll session status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Retrieve coding results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274320" y="2926080"/>
            <a:ext cx="8595360" cy="15544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274320" y="2926080"/>
            <a:ext cx="85953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4" name="Text 11"/>
          <p:cNvSpPr/>
          <p:nvPr/>
        </p:nvSpPr>
        <p:spPr>
          <a:xfrm>
            <a:off x="457200" y="30175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Exemple : Créer une session (curl)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457200" y="3291840"/>
            <a:ext cx="8229600" cy="100584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" y="3346704"/>
            <a:ext cx="8046720" cy="89611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curl -X POST https://server/api/v1/coding/session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"Authorization: Bearer &lt;token&gt;"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-H "Content-Type: application/json" \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-d '{"data": "&lt;SpiGes XML&gt;", "format": "spiges", "instanceId": "my-app-1"}'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Response: {"sessionId": "abc-123", "redirectUrl": "https://ui/spiges/session/abc-123/cases"}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Option C : Intégration WebSocket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 bidirectionnelle en temps réel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75488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75488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Types de messages WebSocket</a:t>
            </a:r>
            <a:endParaRPr lang="en-US" sz="1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554480"/>
          <a:ext cx="438912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640080"/>
                <a:gridCol w="19202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Type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Connection established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Keep-alive ping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HEARTBEAT_ACK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Heartbeat response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 -&gt; 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Apply/Discard from UI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 closes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UI_SESSION_JOIN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 -&gt; 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 joins coding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5212080" y="1097280"/>
            <a:ext cx="365760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212080" y="1097280"/>
            <a:ext cx="365760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5394960" y="11887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Connexion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394960" y="1463040"/>
            <a:ext cx="329184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5486400" y="1517904"/>
            <a:ext cx="310896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Connect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With auth token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ws://server:8080/ws/dll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?token=&lt;jwt&gt;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&amp;instanceId=&lt;id&gt;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// Auto-reconnect: 60s</a:t>
            </a:r>
            <a:endParaRPr lang="en-US" sz="900" dirty="0"/>
          </a:p>
        </p:txBody>
      </p:sp>
      <p:sp>
        <p:nvSpPr>
          <p:cNvPr id="17" name="Shape 14"/>
          <p:cNvSpPr/>
          <p:nvPr/>
        </p:nvSpPr>
        <p:spPr>
          <a:xfrm>
            <a:off x="5212080" y="2926080"/>
            <a:ext cx="365760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212080" y="2926080"/>
            <a:ext cx="365760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9" name="Text 16"/>
          <p:cNvSpPr/>
          <p:nvPr/>
        </p:nvSpPr>
        <p:spPr>
          <a:xfrm>
            <a:off x="5394960" y="3017520"/>
            <a:ext cx="3291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 du payload (JSON)</a:t>
            </a:r>
            <a:endParaRPr lang="en-US" sz="1100" dirty="0"/>
          </a:p>
        </p:txBody>
      </p:sp>
      <p:sp>
        <p:nvSpPr>
          <p:cNvPr id="20" name="Shape 17"/>
          <p:cNvSpPr/>
          <p:nvPr/>
        </p:nvSpPr>
        <p:spPr>
          <a:xfrm>
            <a:off x="5394960" y="3291840"/>
            <a:ext cx="3291840" cy="9144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5486400" y="3346704"/>
            <a:ext cx="3108960" cy="8046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"type": "CODING_SESSION_LAUNCH",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"instanceId": "dll-xyz",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"payload": { "data": "...",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"format": "spiges" }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}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Authentification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OAuth2 / OpenID Connect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Flux OAuth2 / OIDC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2560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Compatible avec : Keycloak, Auth0, Azure AD, Okta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Flux Authorization Code avec PKCE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DLL ouvre un navigateur intégré pour la connexion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 des tokens (access + refresh)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utilisateur lue depuis le claim JWT « locale »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IDs : kodemed-dll (DLL), kodemed-ui (navigateur)</a:t>
            </a:r>
            <a:endParaRPr lang="en-US" sz="10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Realm : configurable (par défaut : kodemed)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09160" y="1097280"/>
            <a:ext cx="41605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2"/>
          <p:cNvSpPr/>
          <p:nvPr/>
        </p:nvSpPr>
        <p:spPr>
          <a:xfrm>
            <a:off x="4892040" y="11887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Configuration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1463040"/>
            <a:ext cx="3794760" cy="114300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983480" y="1517904"/>
            <a:ext cx="3611880" cy="10332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https://sso.example.com/auth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&lt;/OAuth2Url&gt;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&lt;OAuth2Realm&gt;kodemed&lt;/OAuth2Realm&gt;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&lt;OAuth2ClientId&gt;kodemed-dll&lt;/OAuth2ClientId&gt;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709160" y="2926080"/>
            <a:ext cx="41605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709160" y="29260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7"/>
          <p:cNvSpPr/>
          <p:nvPr/>
        </p:nvSpPr>
        <p:spPr>
          <a:xfrm>
            <a:off x="4892040" y="301752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Cycle de vie des tokens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892040" y="3291840"/>
            <a:ext cx="37947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Access token : courte durée (~5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Refresh token : longue durée (~30 min)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Rafraîchissement automatique avant expiration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Reconnexion WebSocket rafraîchit le token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Formats de données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SpiGes XML, OFS, Personnalisé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93776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93776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Structure XML SpiGes (primaire)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1508760"/>
            <a:ext cx="4572000" cy="2560320"/>
          </a:xfrm>
          <a:prstGeom prst="rect">
            <a:avLst/>
          </a:prstGeom>
          <a:solidFill>
            <a:srgbClr val="0D0D0D"/>
          </a:solidFill>
          <a:ln/>
          <a:effectLst>
            <a:outerShdw sx="100000" sy="100000" kx="0" ky="0" algn="bl" rotWithShape="0" blurRad="508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548640" y="1563624"/>
            <a:ext cx="4389120" cy="245059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&lt;?xml version="1.0" encoding="UTF-8"?&gt;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&lt;Unternehmen xmlns="...spiges-data/1.5"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ent_id="100000001" version="1.5"&gt;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&lt;Standort burnr="10000001"&gt;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&lt;Fall fall_id="1"&gt;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&lt;Administratives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abc_fall="A" alter="38"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geschlecht="1"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eintrittsdatum="2022061010"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austrittsdatum="2022061209"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&lt;Diagnose diagnose_id="1"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diagnose_kode="K3530"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diagnose_poa="3"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&lt;Behandlung behandlung_id="1"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behandlung_chop="4701"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behandlung_beginn="202206110000" /&gt;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&lt;/Fall&gt;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&lt;/Standort&gt;</a:t>
            </a:r>
            <a:endParaRPr lang="en-US" sz="9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900" dirty="0">
                <a:solidFill>
                  <a:srgbClr val="4EA72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&lt;/Unternehmen&gt;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5394960" y="1097280"/>
            <a:ext cx="3474720" cy="164592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5394960" y="1097280"/>
            <a:ext cx="34747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5" name="Text 13"/>
          <p:cNvSpPr/>
          <p:nvPr/>
        </p:nvSpPr>
        <p:spPr>
          <a:xfrm>
            <a:off x="5577840" y="11887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Enum FormatType</a:t>
            </a:r>
            <a:endParaRPr lang="en-US" sz="12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577840" y="1508760"/>
          <a:ext cx="31089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914400"/>
                <a:gridCol w="16459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Format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Extensions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SpiGes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BFS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.dat, .xml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plugin-defined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7" name="Shape 14"/>
          <p:cNvSpPr/>
          <p:nvPr/>
        </p:nvSpPr>
        <p:spPr>
          <a:xfrm>
            <a:off x="5394960" y="2926080"/>
            <a:ext cx="3474720" cy="13716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394960" y="2926080"/>
            <a:ext cx="34747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9" name="Text 16"/>
          <p:cNvSpPr/>
          <p:nvPr/>
        </p:nvSpPr>
        <p:spPr>
          <a:xfrm>
            <a:off x="5577840" y="3017520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Système de plugins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577840" y="3291840"/>
            <a:ext cx="310896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Implémenter l’interface IFormatPlugin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Découverte automatique depuis le répertoire plugins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Transformer les données personnalisées en modèle SpiGes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Intégré : JSON Clinical Plugin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Setup CodingClient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system tray portable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97280"/>
            <a:ext cx="4160520" cy="32004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9728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Installation (3 étapes)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554480"/>
            <a:ext cx="3794760" cy="1097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Copier le dossier KodeMed à n’importe quel emplacement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Exécuter KodeMed.CodingClient.exe</a:t>
            </a:r>
            <a:endParaRPr lang="en-US" sz="11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Auto-setup : variables d’env + enregistrement DLL COM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57200" y="26517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Variables d’environnement (définies automatiquement)</a:t>
            </a:r>
            <a:endParaRPr lang="en-US" sz="11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2926080"/>
          <a:ext cx="379476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33172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Variable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KODEMED_HOME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Working directory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KODEMED_DLL_PATH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KodeMed.dll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KODEMED_EXE_PATH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Full path to CodingClient.exe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4" name="Shape 11"/>
          <p:cNvSpPr/>
          <p:nvPr/>
        </p:nvSpPr>
        <p:spPr>
          <a:xfrm>
            <a:off x="4709160" y="1097280"/>
            <a:ext cx="4160520" cy="228600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709160" y="1097280"/>
            <a:ext cx="416052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6" name="Text 13"/>
          <p:cNvSpPr/>
          <p:nvPr/>
        </p:nvSpPr>
        <p:spPr>
          <a:xfrm>
            <a:off x="4892040" y="1188720"/>
            <a:ext cx="3794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Compatibilité Citrix / VDI</a:t>
            </a:r>
            <a:endParaRPr lang="en-US" sz="1300" dirty="0"/>
          </a:p>
        </p:txBody>
      </p:sp>
      <p:sp>
        <p:nvSpPr>
          <p:cNvPr id="17" name="Text 14"/>
          <p:cNvSpPr/>
          <p:nvPr/>
        </p:nvSpPr>
        <p:spPr>
          <a:xfrm>
            <a:off x="4892040" y="1554480"/>
            <a:ext cx="3794760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 autonome : aucun runtime .NET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Niveau utilisateur uniquement : toutes les écritures dans HKCU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Aucun droit administrateur requis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Enregistrement COM via HKCU\Software\Classes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 : à côté de l’EXE ou %KODEMED_HOME%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VDI non persistant : re-setup à chaque connexion</a:t>
            </a:r>
            <a:endParaRPr lang="en-US" sz="900" dirty="0"/>
          </a:p>
        </p:txBody>
      </p:sp>
      <p:sp>
        <p:nvSpPr>
          <p:cNvPr id="18" name="Text 15"/>
          <p:cNvSpPr/>
          <p:nvPr/>
        </p:nvSpPr>
        <p:spPr>
          <a:xfrm>
            <a:off x="4892040" y="352044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B0B0B0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Menu tray (multilingue : DE/FR/IT/EN)</a:t>
            </a:r>
            <a:endParaRPr lang="en-US" sz="1000" dirty="0"/>
          </a:p>
        </p:txBody>
      </p:sp>
      <p:sp>
        <p:nvSpPr>
          <p:cNvPr id="19" name="Text 16"/>
          <p:cNvSpPr/>
          <p:nvPr/>
        </p:nvSpPr>
        <p:spPr>
          <a:xfrm>
            <a:off x="4892040" y="3749040"/>
            <a:ext cx="37947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Connexion / Déconnexion (OAuth2)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Ouvrir session depuis fichier (SpiGes / OFS / Personnalisé)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Langue (DE/FR/IT/EN)</a:t>
            </a:r>
            <a:endParaRPr lang="en-US" sz="9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900" dirty="0">
                <a:solidFill>
                  <a:srgbClr val="D4D4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Paramètres serveur, Démarrage auto, Setup / Réparation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4141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D0D0D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4663440"/>
            <a:ext cx="9144000" cy="32004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7091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kode</a:t>
            </a:r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Med</a:t>
            </a:r>
            <a:pPr indent="0" marL="0">
              <a:buNone/>
            </a:pPr>
            <a:r>
              <a:rPr lang="en-US" sz="9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SA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5029200" y="470916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Confidentiel – Pour CTO / Admin IT / DevOps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457200" y="2286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Référence API rapide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685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0B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Méthodes DLL, Endpoints REST, Messages WebSocket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27432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74320" y="1005840"/>
            <a:ext cx="4160520" cy="36576"/>
          </a:xfrm>
          <a:prstGeom prst="rect">
            <a:avLst/>
          </a:prstGeom>
          <a:solidFill>
            <a:srgbClr val="E97132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97132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Méthodes DLL (IKodeMed)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16916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SendConfig(string)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Load XML/JSON configuration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data (headless, no UI)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DoCodingWithFormat(string, FormatType)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Process with UI (auth + browser)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GetResults()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 (XML or JSON)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DisposeClient()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Release all resources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  <p:sp>
        <p:nvSpPr>
          <p:cNvPr id="12" name="Shape 9"/>
          <p:cNvSpPr/>
          <p:nvPr/>
        </p:nvSpPr>
        <p:spPr>
          <a:xfrm>
            <a:off x="4709160" y="1005840"/>
            <a:ext cx="4160520" cy="201168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709160" y="1005840"/>
            <a:ext cx="4160520" cy="36576"/>
          </a:xfrm>
          <a:prstGeom prst="rect">
            <a:avLst/>
          </a:prstGeom>
          <a:solidFill>
            <a:srgbClr val="4EA72E"/>
          </a:solidFill>
          <a:ln/>
        </p:spPr>
      </p:sp>
      <p:sp>
        <p:nvSpPr>
          <p:cNvPr id="14" name="Text 11"/>
          <p:cNvSpPr/>
          <p:nvPr/>
        </p:nvSpPr>
        <p:spPr>
          <a:xfrm>
            <a:off x="4892040" y="1051560"/>
            <a:ext cx="3794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EA72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Endpoints REST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892040" y="1325880"/>
          <a:ext cx="3794760" cy="914400"/>
        </p:xfrm>
        <a:graphic>
          <a:graphicData uri="http://schemas.openxmlformats.org/drawingml/2006/table">
            <a:tbl>
              <a:tblPr/>
              <a:tblGrid>
                <a:gridCol w="548640"/>
                <a:gridCol w="2011680"/>
                <a:gridCol w="123444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Method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Endpoint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Create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/api/v1/coding/session/{id}/result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results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/api/v1/coding/session/{id}/complete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Complete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POST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/api/v1/coding/session/{id}/cancel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Cancel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/api/v1/config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Get server config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</a:tbl>
          </a:graphicData>
        </a:graphic>
      </p:graphicFrame>
      <p:sp>
        <p:nvSpPr>
          <p:cNvPr id="16" name="Shape 12"/>
          <p:cNvSpPr/>
          <p:nvPr/>
        </p:nvSpPr>
        <p:spPr>
          <a:xfrm>
            <a:off x="274320" y="3200400"/>
            <a:ext cx="8595360" cy="1280160"/>
          </a:xfrm>
          <a:prstGeom prst="rect">
            <a:avLst/>
          </a:prstGeom>
          <a:solidFill>
            <a:srgbClr val="1E1E1E"/>
          </a:solidFill>
          <a:ln/>
          <a:effectLst>
            <a:outerShdw sx="100000" sy="100000" kx="0" ky="0" algn="bl" rotWithShape="0" blurRad="101600" dist="38100" dir="8100000">
              <a:srgbClr val="000000">
                <a:alpha val="35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274320" y="3200400"/>
            <a:ext cx="8595360" cy="36576"/>
          </a:xfrm>
          <a:prstGeom prst="rect">
            <a:avLst/>
          </a:prstGeom>
          <a:solidFill>
            <a:srgbClr val="0F9ED5"/>
          </a:solidFill>
          <a:ln/>
        </p:spPr>
      </p:sp>
      <p:sp>
        <p:nvSpPr>
          <p:cNvPr id="18" name="Text 14"/>
          <p:cNvSpPr/>
          <p:nvPr/>
        </p:nvSpPr>
        <p:spPr>
          <a:xfrm>
            <a:off x="457200" y="324612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F9ED5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Messages WebSocket (ws://server/ws/dll)</a:t>
            </a:r>
            <a:endParaRPr lang="en-US" sz="1100" dirty="0"/>
          </a:p>
        </p:txBody>
      </p:sp>
      <p:graphicFrame>
        <p:nvGraphicFramePr>
          <p:cNvPr id="28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35204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2103120"/>
                <a:gridCol w="292608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Message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Direction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Payload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b="1" dirty="0">
                          <a:solidFill>
                            <a:srgbClr val="E971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Description</a:t>
                      </a:r>
                      <a:endParaRPr lang="en-US" sz="9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1E1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CODING_SESSION_LAUNCH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Server -&gt; Client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data, format, 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Launch coding UI for new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sessionId, action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User applied or discarded changes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252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SESSION_CLOSE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Client -&gt; Server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sessionId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D4D4D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DLL/WebView2 closed the session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5252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41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kodeMed Guide d’intégration</dc:title>
  <dc:subject>PptxGenJS Presentation</dc:subject>
  <dc:creator>KodeMed SA</dc:creator>
  <cp:lastModifiedBy>KodeMed SA</cp:lastModifiedBy>
  <cp:revision>1</cp:revision>
  <dcterms:created xsi:type="dcterms:W3CDTF">2026-02-13T09:38:14Z</dcterms:created>
  <dcterms:modified xsi:type="dcterms:W3CDTF">2026-02-13T09:38:14Z</dcterms:modified>
</cp:coreProperties>
</file>